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5143500" type="screen16x9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558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457200" y="2774853"/>
            <a:ext cx="8305800" cy="85725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Título"/>
          <p:cNvSpPr>
            <a:spLocks noGrp="1"/>
          </p:cNvSpPr>
          <p:nvPr>
            <p:ph type="ctrTitle"/>
          </p:nvPr>
        </p:nvSpPr>
        <p:spPr>
          <a:xfrm>
            <a:off x="457200" y="1075299"/>
            <a:ext cx="8305800" cy="14859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1463626" y="2662595"/>
            <a:ext cx="2971800" cy="1191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"/>
          <p:cNvCxnSpPr/>
          <p:nvPr/>
        </p:nvCxnSpPr>
        <p:spPr>
          <a:xfrm>
            <a:off x="4708574" y="2662595"/>
            <a:ext cx="2971800" cy="1191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Elipse"/>
          <p:cNvSpPr/>
          <p:nvPr/>
        </p:nvSpPr>
        <p:spPr>
          <a:xfrm>
            <a:off x="4540348" y="2644727"/>
            <a:ext cx="45720" cy="3429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1E55B-1E41-486F-87A9-5802A1F2EA2B}" type="datetimeFigureOut">
              <a:rPr lang="es-MX" smtClean="0"/>
              <a:pPr/>
              <a:t>05/10/2011</a:t>
            </a:fld>
            <a:endParaRPr lang="es-MX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30ADB5A-77F7-4411-9E4B-80D34680C221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1E55B-1E41-486F-87A9-5802A1F2EA2B}" type="datetimeFigureOut">
              <a:rPr lang="es-MX" smtClean="0"/>
              <a:pPr/>
              <a:t>05/10/2011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ADB5A-77F7-4411-9E4B-80D34680C22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1E55B-1E41-486F-87A9-5802A1F2EA2B}" type="datetimeFigureOut">
              <a:rPr lang="es-MX" smtClean="0"/>
              <a:pPr/>
              <a:t>05/10/2011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ADB5A-77F7-4411-9E4B-80D34680C22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arcador de contenido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3429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551E55B-1E41-486F-87A9-5802A1F2EA2B}" type="datetimeFigureOut">
              <a:rPr lang="es-MX" smtClean="0"/>
              <a:pPr/>
              <a:t>05/10/2011</a:t>
            </a:fld>
            <a:endParaRPr lang="es-MX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830ADB5A-77F7-4411-9E4B-80D34680C221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6" name="15 Marcador de pie de página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1E55B-1E41-486F-87A9-5802A1F2EA2B}" type="datetimeFigureOut">
              <a:rPr lang="es-MX" smtClean="0"/>
              <a:pPr/>
              <a:t>05/10/2011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ADB5A-77F7-4411-9E4B-80D34680C221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2628900"/>
            <a:ext cx="7924800" cy="10287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85800" y="3719148"/>
            <a:ext cx="7924800" cy="738552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cxnSp>
        <p:nvCxnSpPr>
          <p:cNvPr id="7" name="6 Conector recto"/>
          <p:cNvCxnSpPr/>
          <p:nvPr/>
        </p:nvCxnSpPr>
        <p:spPr>
          <a:xfrm>
            <a:off x="685800" y="3687744"/>
            <a:ext cx="7924800" cy="3226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1E55B-1E41-486F-87A9-5802A1F2EA2B}" type="datetimeFigureOut">
              <a:rPr lang="es-MX" smtClean="0"/>
              <a:pPr/>
              <a:t>05/10/2011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ADB5A-77F7-4411-9E4B-80D34680C221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59936" cy="3429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59936" cy="3429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ADB5A-77F7-4411-9E4B-80D34680C221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1E55B-1E41-486F-87A9-5802A1F2EA2B}" type="datetimeFigureOut">
              <a:rPr lang="es-MX" smtClean="0"/>
              <a:pPr/>
              <a:t>05/10/2011</a:t>
            </a:fld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049695"/>
            <a:ext cx="4040188" cy="5715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2" name="31 Marcador de contenido"/>
          <p:cNvSpPr>
            <a:spLocks noGrp="1"/>
          </p:cNvSpPr>
          <p:nvPr>
            <p:ph sz="half" idx="2"/>
          </p:nvPr>
        </p:nvSpPr>
        <p:spPr>
          <a:xfrm>
            <a:off x="457200" y="1651422"/>
            <a:ext cx="4038600" cy="2935224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34" name="33 Marcador de contenido"/>
          <p:cNvSpPr>
            <a:spLocks noGrp="1"/>
          </p:cNvSpPr>
          <p:nvPr>
            <p:ph sz="quarter" idx="4"/>
          </p:nvPr>
        </p:nvSpPr>
        <p:spPr>
          <a:xfrm>
            <a:off x="4649788" y="1651422"/>
            <a:ext cx="4038600" cy="2935224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6586"/>
            <a:ext cx="8229600" cy="85725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idx="3"/>
          </p:nvPr>
        </p:nvSpPr>
        <p:spPr>
          <a:xfrm>
            <a:off x="4648200" y="1049695"/>
            <a:ext cx="4040188" cy="5715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cxnSp>
        <p:nvCxnSpPr>
          <p:cNvPr id="10" name="9 Conector recto"/>
          <p:cNvCxnSpPr/>
          <p:nvPr/>
        </p:nvCxnSpPr>
        <p:spPr>
          <a:xfrm>
            <a:off x="562945" y="1635164"/>
            <a:ext cx="3749040" cy="1191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"/>
          <p:cNvCxnSpPr/>
          <p:nvPr/>
        </p:nvCxnSpPr>
        <p:spPr>
          <a:xfrm>
            <a:off x="4754880" y="1635164"/>
            <a:ext cx="3749040" cy="1191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1E55B-1E41-486F-87A9-5802A1F2EA2B}" type="datetimeFigureOut">
              <a:rPr lang="es-MX" smtClean="0"/>
              <a:pPr/>
              <a:t>05/10/2011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ADB5A-77F7-4411-9E4B-80D34680C221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1E55B-1E41-486F-87A9-5802A1F2EA2B}" type="datetimeFigureOut">
              <a:rPr lang="es-MX" smtClean="0"/>
              <a:pPr/>
              <a:t>05/10/2011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ADB5A-77F7-4411-9E4B-80D34680C22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Marcador de contenido"/>
          <p:cNvSpPr>
            <a:spLocks noGrp="1"/>
          </p:cNvSpPr>
          <p:nvPr>
            <p:ph sz="quarter" idx="1"/>
          </p:nvPr>
        </p:nvSpPr>
        <p:spPr>
          <a:xfrm>
            <a:off x="457200" y="342900"/>
            <a:ext cx="6248400" cy="428625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781800" y="1200150"/>
            <a:ext cx="1984248" cy="280035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1" name="30 Título"/>
          <p:cNvSpPr>
            <a:spLocks noGrp="1"/>
          </p:cNvSpPr>
          <p:nvPr>
            <p:ph type="title"/>
          </p:nvPr>
        </p:nvSpPr>
        <p:spPr>
          <a:xfrm>
            <a:off x="6781800" y="342900"/>
            <a:ext cx="1981200" cy="8001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551E55B-1E41-486F-87A9-5802A1F2EA2B}" type="datetimeFigureOut">
              <a:rPr lang="es-MX" smtClean="0"/>
              <a:pPr/>
              <a:t>05/10/2011</a:t>
            </a:fld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30ADB5A-77F7-4411-9E4B-80D34680C221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629400" y="342900"/>
            <a:ext cx="2057400" cy="8001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57200" y="342900"/>
            <a:ext cx="6019800" cy="417195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629400" y="1200150"/>
            <a:ext cx="2057400" cy="33147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1E55B-1E41-486F-87A9-5802A1F2EA2B}" type="datetimeFigureOut">
              <a:rPr lang="es-MX" smtClean="0"/>
              <a:pPr/>
              <a:t>05/10/2011</a:t>
            </a:fld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30ADB5A-77F7-4411-9E4B-80D34680C221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arcador de texto"/>
          <p:cNvSpPr>
            <a:spLocks noGrp="1"/>
          </p:cNvSpPr>
          <p:nvPr>
            <p:ph type="body" idx="1"/>
          </p:nvPr>
        </p:nvSpPr>
        <p:spPr>
          <a:xfrm>
            <a:off x="457200" y="1085850"/>
            <a:ext cx="8229600" cy="35087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4" name="23 Marcador de fecha"/>
          <p:cNvSpPr>
            <a:spLocks noGrp="1"/>
          </p:cNvSpPr>
          <p:nvPr>
            <p:ph type="dt" sz="half" idx="2"/>
          </p:nvPr>
        </p:nvSpPr>
        <p:spPr>
          <a:xfrm>
            <a:off x="5791200" y="4652750"/>
            <a:ext cx="2590800" cy="288036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551E55B-1E41-486F-87A9-5802A1F2EA2B}" type="datetimeFigureOut">
              <a:rPr lang="es-MX" smtClean="0"/>
              <a:pPr/>
              <a:t>05/10/2011</a:t>
            </a:fld>
            <a:endParaRPr lang="es-MX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133600" y="4652750"/>
            <a:ext cx="3581400" cy="288036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410575" y="4636148"/>
            <a:ext cx="609600" cy="3429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830ADB5A-77F7-4411-9E4B-80D34680C221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5" name="4 Marcador de título"/>
          <p:cNvSpPr>
            <a:spLocks noGrp="1"/>
          </p:cNvSpPr>
          <p:nvPr>
            <p:ph type="title"/>
          </p:nvPr>
        </p:nvSpPr>
        <p:spPr>
          <a:xfrm>
            <a:off x="457200" y="114300"/>
            <a:ext cx="8229600" cy="9144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67544" y="195486"/>
            <a:ext cx="7772400" cy="1102519"/>
          </a:xfrm>
        </p:spPr>
        <p:txBody>
          <a:bodyPr>
            <a:normAutofit fontScale="90000"/>
          </a:bodyPr>
          <a:lstStyle/>
          <a:p>
            <a:r>
              <a:rPr lang="es-MX" b="1" dirty="0"/>
              <a:t/>
            </a:r>
            <a:br>
              <a:rPr lang="es-MX" b="1" dirty="0"/>
            </a:br>
            <a:endParaRPr lang="es-MX" dirty="0"/>
          </a:p>
        </p:txBody>
      </p:sp>
      <p:sp>
        <p:nvSpPr>
          <p:cNvPr id="4" name="3 CuadroTexto"/>
          <p:cNvSpPr txBox="1"/>
          <p:nvPr/>
        </p:nvSpPr>
        <p:spPr>
          <a:xfrm>
            <a:off x="251520" y="267494"/>
            <a:ext cx="87849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b="1" dirty="0">
                <a:latin typeface="Times New Roman" pitchFamily="18" charset="0"/>
                <a:cs typeface="Times New Roman" pitchFamily="18" charset="0"/>
              </a:rPr>
              <a:t>ACUERDO NUMERO 592 POR EL QUE SE ESTABLECE  LA ARTICULACION DE LA EDUCACION BASICA</a:t>
            </a:r>
            <a:endParaRPr lang="es-MX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s-MX" dirty="0"/>
          </a:p>
        </p:txBody>
      </p:sp>
      <p:sp>
        <p:nvSpPr>
          <p:cNvPr id="6" name="5 CuadroTexto"/>
          <p:cNvSpPr txBox="1"/>
          <p:nvPr/>
        </p:nvSpPr>
        <p:spPr>
          <a:xfrm>
            <a:off x="467544" y="1131590"/>
            <a:ext cx="835292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400" b="1" dirty="0"/>
              <a:t>ARTICULO PRIMERO.</a:t>
            </a:r>
            <a:r>
              <a:rPr lang="es-ES" sz="2400" dirty="0"/>
              <a:t>- La Articulación de la Educación Básica, que comprende los niveles de preescolar, primaria y secundaria, determina un trayecto formativo –organizado en un Plan y los programas de estudio correspondientes– congruente con el criterio, los fines y los propósitos de la educación aplicable a todo el sistema educativo nacional, establecidos tanto en la Constitución Política de los Estados Unidos Mexicanos, como en la Ley General de Educación, conforme a lo siguiente:</a:t>
            </a:r>
            <a:endParaRPr lang="es-MX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251520" y="123479"/>
            <a:ext cx="85689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INTRODUCCION</a:t>
            </a:r>
            <a:endParaRPr lang="es-MX" dirty="0"/>
          </a:p>
          <a:p>
            <a:endParaRPr lang="es-MX" dirty="0"/>
          </a:p>
        </p:txBody>
      </p:sp>
      <p:sp>
        <p:nvSpPr>
          <p:cNvPr id="5" name="4 CuadroTexto"/>
          <p:cNvSpPr txBox="1"/>
          <p:nvPr/>
        </p:nvSpPr>
        <p:spPr>
          <a:xfrm>
            <a:off x="251520" y="627534"/>
            <a:ext cx="849694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LA REFORMA INTEGRAL DE LA EDUCACION BASICA</a:t>
            </a:r>
            <a:endParaRPr lang="es-MX" dirty="0"/>
          </a:p>
          <a:p>
            <a:pPr marL="400050" indent="-400050">
              <a:buAutoNum type="romanUcPeriod"/>
            </a:pPr>
            <a:r>
              <a:rPr lang="es-ES" b="1" dirty="0" smtClean="0"/>
              <a:t>ANTECEDENTES</a:t>
            </a:r>
          </a:p>
          <a:p>
            <a:pPr marL="400050" indent="-400050">
              <a:buAutoNum type="romanUcPeriod"/>
            </a:pPr>
            <a:endParaRPr lang="es-MX" dirty="0" smtClean="0"/>
          </a:p>
          <a:p>
            <a:pPr marL="400050" indent="-400050">
              <a:buAutoNum type="romanUcPeriod" startAt="2"/>
            </a:pPr>
            <a:r>
              <a:rPr lang="es-ES" b="1" dirty="0" smtClean="0"/>
              <a:t>EL </a:t>
            </a:r>
            <a:r>
              <a:rPr lang="es-ES" b="1" dirty="0"/>
              <a:t>ACUERDO NACIONAL PARA LA MODERNIZACION DE LA EDUCACION BASICA COMO REFERENTE PARA EL CAMBIO DE LA EDUCACION Y EL SISTEMA </a:t>
            </a:r>
            <a:r>
              <a:rPr lang="es-ES" b="1" dirty="0" smtClean="0"/>
              <a:t>EDUCATIVO</a:t>
            </a:r>
          </a:p>
          <a:p>
            <a:pPr marL="400050" indent="-400050"/>
            <a:endParaRPr lang="es-ES" b="1" dirty="0" smtClean="0"/>
          </a:p>
          <a:p>
            <a:pPr marL="400050" indent="-400050"/>
            <a:r>
              <a:rPr lang="es-ES" b="1" dirty="0" smtClean="0"/>
              <a:t>III. EL COMPROMISO SOCIAL POR LA CALIDAD DE LA EDUCACION</a:t>
            </a:r>
          </a:p>
          <a:p>
            <a:pPr marL="400050" indent="-400050"/>
            <a:endParaRPr lang="es-ES" b="1" dirty="0" smtClean="0"/>
          </a:p>
          <a:p>
            <a:pPr marL="400050" indent="-400050"/>
            <a:r>
              <a:rPr lang="es-ES" b="1" dirty="0"/>
              <a:t>IV. LA ALIANZA POR LA CALIDAD DE LA </a:t>
            </a:r>
            <a:r>
              <a:rPr lang="es-ES" b="1" dirty="0" smtClean="0"/>
              <a:t>EDUCACION</a:t>
            </a:r>
          </a:p>
          <a:p>
            <a:pPr marL="400050" indent="-400050"/>
            <a:endParaRPr lang="es-ES" b="1" dirty="0"/>
          </a:p>
          <a:p>
            <a:pPr marL="400050" indent="-400050"/>
            <a:r>
              <a:rPr lang="es-ES" b="1" dirty="0"/>
              <a:t>V. PROCESO DE ELABORACION DEL CURRICULO</a:t>
            </a:r>
            <a:endParaRPr lang="es-MX" dirty="0"/>
          </a:p>
          <a:p>
            <a:pPr marL="400050" indent="-400050"/>
            <a:endParaRPr lang="es-MX" dirty="0"/>
          </a:p>
          <a:p>
            <a:pPr marL="400050" indent="-400050"/>
            <a:endParaRPr lang="es-ES" b="1" dirty="0" smtClean="0"/>
          </a:p>
          <a:p>
            <a:pPr marL="400050" indent="-400050"/>
            <a:endParaRPr lang="es-MX" dirty="0" smtClean="0"/>
          </a:p>
          <a:p>
            <a:pPr marL="400050" indent="-400050">
              <a:buAutoNum type="romanUcPeriod" startAt="2"/>
            </a:pPr>
            <a:endParaRPr lang="es-MX" dirty="0"/>
          </a:p>
          <a:p>
            <a:pPr marL="400050" indent="-400050"/>
            <a:endParaRPr lang="es-MX" dirty="0"/>
          </a:p>
          <a:p>
            <a:endParaRPr lang="es-MX" dirty="0" smtClean="0"/>
          </a:p>
          <a:p>
            <a:endParaRPr lang="es-MX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95486"/>
            <a:ext cx="8229600" cy="3394472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s-ES" b="1" dirty="0"/>
              <a:t>ARTICULO SEGUNDO.-</a:t>
            </a:r>
            <a:r>
              <a:rPr lang="es-ES" dirty="0"/>
              <a:t> La Articulación de la Educación Básica es requisito fundamental para el cumplimiento del perfil de egreso. Este trayecto se organiza en el Plan y los programas de estudio correspondientes a los niveles de preescolar, primaria y secundaria, que integran el tipo básico. Dicho Plan y programas son aplicables y obligatorios en los Estados Unidos Mexicanos; están orientados al desarrollo de competencias para la vida de las niñas, los niños y los adolescentes mexicanos; responden a las finalidades de la Educación Básica, y definen los Estándares Curriculares y los aprendizajes esperados para dichos niveles educativos, en los términos siguientes:</a:t>
            </a:r>
            <a:endParaRPr lang="es-MX" dirty="0"/>
          </a:p>
          <a:p>
            <a:endParaRPr lang="es-MX" dirty="0"/>
          </a:p>
        </p:txBody>
      </p:sp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39552" y="3338339"/>
            <a:ext cx="756084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PLAN DE ESTUDIOS 2011. EDUCACION BASICA</a:t>
            </a:r>
            <a:endParaRPr kumimoji="0" lang="es-E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fontAlgn="ctr"/>
            <a:r>
              <a:rPr lang="es-ES" dirty="0" smtClean="0"/>
              <a:t> </a:t>
            </a:r>
            <a:endParaRPr lang="es-MX" dirty="0" smtClean="0"/>
          </a:p>
          <a:p>
            <a:pPr algn="just"/>
            <a:r>
              <a:rPr lang="es-ES" b="1" dirty="0" smtClean="0"/>
              <a:t>ARTICULO TERCERO.-</a:t>
            </a:r>
            <a:r>
              <a:rPr lang="es-ES" dirty="0" smtClean="0"/>
              <a:t> La Secretaría de Educación Pública del Gobierno Federal, de manera coordinada con las autoridades educativas locales, llevará a cabo los procedimientos de mejora continua para la actualización curricular; la formación de maestros –inicial y en servicio–; el desarrollo de materiales y tecnologías educativas, y la innovación en los procesos de gestión. En este cometido se deberán atender los propósitos, las políticas, los enfoques y demás componentes del currículo determinado en el Artículo Segundo del presente Acuerdo, y estarán orientados a favorecer y consolidar su operación. Las condiciones básicas y los procesos de gestión para el logro de lo anterior son</a:t>
            </a:r>
            <a:endParaRPr lang="es-MX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Articulo  3 ero </a:t>
            </a:r>
            <a:endParaRPr lang="es-MX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267494"/>
            <a:ext cx="8229600" cy="4304506"/>
          </a:xfrm>
        </p:spPr>
        <p:txBody>
          <a:bodyPr>
            <a:normAutofit fontScale="92500"/>
          </a:bodyPr>
          <a:lstStyle/>
          <a:p>
            <a:pPr algn="just"/>
            <a:r>
              <a:rPr lang="es-ES" i="1" dirty="0" smtClean="0"/>
              <a:t>a)</a:t>
            </a:r>
            <a:r>
              <a:rPr lang="es-ES" dirty="0" smtClean="0"/>
              <a:t> 	La creación de un sistema de formación inicial de maestros que contemple el siguiente trayecto formativo</a:t>
            </a:r>
            <a:r>
              <a:rPr lang="es-ES" dirty="0" smtClean="0"/>
              <a:t>:</a:t>
            </a:r>
          </a:p>
          <a:p>
            <a:pPr algn="just"/>
            <a:r>
              <a:rPr lang="es-ES" dirty="0" smtClean="0"/>
              <a:t> </a:t>
            </a:r>
            <a:r>
              <a:rPr lang="es-ES" i="1" dirty="0" smtClean="0"/>
              <a:t>1.</a:t>
            </a:r>
            <a:r>
              <a:rPr lang="es-ES" dirty="0" smtClean="0"/>
              <a:t> Formación en escuelas normales públicas</a:t>
            </a:r>
            <a:r>
              <a:rPr lang="es-ES" dirty="0" smtClean="0"/>
              <a:t>;</a:t>
            </a:r>
          </a:p>
          <a:p>
            <a:pPr algn="just"/>
            <a:r>
              <a:rPr lang="es-ES" dirty="0" smtClean="0"/>
              <a:t> </a:t>
            </a:r>
            <a:r>
              <a:rPr lang="es-ES" i="1" dirty="0" smtClean="0"/>
              <a:t>2.</a:t>
            </a:r>
            <a:r>
              <a:rPr lang="es-ES" dirty="0" smtClean="0"/>
              <a:t> Especialización con tutoría y acompañamiento permanente donde converjan diversas instituciones de educación superior públicas y particulares</a:t>
            </a:r>
            <a:r>
              <a:rPr lang="es-ES" dirty="0" smtClean="0"/>
              <a:t>;</a:t>
            </a:r>
          </a:p>
          <a:p>
            <a:pPr algn="just"/>
            <a:r>
              <a:rPr lang="es-ES" dirty="0" smtClean="0"/>
              <a:t> </a:t>
            </a:r>
            <a:r>
              <a:rPr lang="es-ES" i="1" dirty="0" smtClean="0"/>
              <a:t>3.</a:t>
            </a:r>
            <a:r>
              <a:rPr lang="es-ES" dirty="0" smtClean="0"/>
              <a:t> Un periodo de trabajo en aula y un examen de oposición para el ingreso al servicio que defina la titularidad, y </a:t>
            </a:r>
            <a:endParaRPr lang="es-ES" dirty="0" smtClean="0"/>
          </a:p>
          <a:p>
            <a:pPr algn="just"/>
            <a:r>
              <a:rPr lang="es-ES" i="1" dirty="0" smtClean="0"/>
              <a:t>4</a:t>
            </a:r>
            <a:r>
              <a:rPr lang="es-ES" i="1" dirty="0" smtClean="0"/>
              <a:t>.</a:t>
            </a:r>
            <a:r>
              <a:rPr lang="es-ES" dirty="0" smtClean="0"/>
              <a:t> Un periodo adicional de tutoría y formación continua que complemente la titularidad de cada docente.</a:t>
            </a:r>
            <a:endParaRPr lang="es-MX" dirty="0" smtClean="0"/>
          </a:p>
          <a:p>
            <a:endParaRPr lang="es-MX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123478"/>
            <a:ext cx="8229600" cy="4448522"/>
          </a:xfrm>
        </p:spPr>
        <p:txBody>
          <a:bodyPr/>
          <a:lstStyle/>
          <a:p>
            <a:pPr algn="just"/>
            <a:r>
              <a:rPr lang="es-ES" i="1" dirty="0" smtClean="0"/>
              <a:t>b)	</a:t>
            </a:r>
            <a:r>
              <a:rPr lang="es-ES" dirty="0" smtClean="0"/>
              <a:t>El funcionamiento del Sistema Nacional de Formación Continua y Superación Profesional de Maestros de Educación Básica en Servicio, cuyo enfoque será la alta especialización docente y directiva, acorde con los planteamientos del currículo determinado en el Artículo Segundo del presente Acuerdo.</a:t>
            </a:r>
            <a:endParaRPr lang="es-MX" dirty="0" smtClean="0"/>
          </a:p>
          <a:p>
            <a:endParaRPr lang="es-MX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195486"/>
            <a:ext cx="8229600" cy="4376514"/>
          </a:xfrm>
        </p:spPr>
        <p:txBody>
          <a:bodyPr>
            <a:normAutofit/>
          </a:bodyPr>
          <a:lstStyle/>
          <a:p>
            <a:pPr algn="just"/>
            <a:r>
              <a:rPr lang="es-ES" i="1" dirty="0" smtClean="0"/>
              <a:t>c)	</a:t>
            </a:r>
            <a:r>
              <a:rPr lang="es-ES" dirty="0" smtClean="0"/>
              <a:t>La mejora de la infraestructura y del equipamiento de los planteles de preescolar, primaria y secundaria, en particular de sus laboratorios y talleres, con base en tecnologías digitales, aulas telemáticas y políticas de apoyo para equipar a alumnos y docentes de dispositivos y enlaces de alto desempeño en las escuelas públicas. La infraestructura para la formación inicial y continua de docentes será considerada en estas políticas.</a:t>
            </a:r>
            <a:endParaRPr lang="es-MX" dirty="0" smtClean="0"/>
          </a:p>
          <a:p>
            <a:endParaRPr lang="es-MX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195486"/>
            <a:ext cx="8229600" cy="4376514"/>
          </a:xfrm>
        </p:spPr>
        <p:txBody>
          <a:bodyPr/>
          <a:lstStyle/>
          <a:p>
            <a:pPr algn="just"/>
            <a:r>
              <a:rPr lang="es-ES" i="1" dirty="0" smtClean="0"/>
              <a:t>d)	</a:t>
            </a:r>
            <a:r>
              <a:rPr lang="es-ES" dirty="0" smtClean="0"/>
              <a:t>El fortalecimiento de la asesoría académica a las escuelas públicas para consolidar el trabajo técnico-pedagógico y directivo, atendiendo la congruencia entre los perfiles de los maestros y la función que se les asigne, con base en los planteamientos curriculares de la Reforma Integral de la Educación Básica.</a:t>
            </a:r>
            <a:endParaRPr lang="es-MX" dirty="0" smtClean="0"/>
          </a:p>
          <a:p>
            <a:endParaRPr lang="es-MX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195486"/>
            <a:ext cx="8229600" cy="4376514"/>
          </a:xfrm>
        </p:spPr>
        <p:txBody>
          <a:bodyPr/>
          <a:lstStyle/>
          <a:p>
            <a:r>
              <a:rPr lang="es-ES" i="1" dirty="0" smtClean="0"/>
              <a:t>e) 	</a:t>
            </a:r>
            <a:r>
              <a:rPr lang="es-ES" dirty="0" smtClean="0"/>
              <a:t>Dar continuidad a la renovación del modelo pedagógico de la telesecundaria, a partir de las necesidades de actualización de materiales, formación, formación inicial y continua de docentes, y renovación de la infraestructura y del equipamiento.</a:t>
            </a:r>
            <a:endParaRPr lang="es-MX" dirty="0" smtClean="0"/>
          </a:p>
          <a:p>
            <a:endParaRPr lang="es-MX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l">
  <a:themeElements>
    <a:clrScheme name="Papel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l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l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37</TotalTime>
  <Words>287</Words>
  <Application>Microsoft Office PowerPoint</Application>
  <PresentationFormat>Presentación en pantalla (16:9)</PresentationFormat>
  <Paragraphs>33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Papel</vt:lpstr>
      <vt:lpstr> </vt:lpstr>
      <vt:lpstr>Diapositiva 2</vt:lpstr>
      <vt:lpstr>PLAN DE ESTUDIOS 2011. EDUCACION BASICA</vt:lpstr>
      <vt:lpstr>Articulo  3 ero </vt:lpstr>
      <vt:lpstr>Diapositiva 5</vt:lpstr>
      <vt:lpstr>Diapositiva 6</vt:lpstr>
      <vt:lpstr>Diapositiva 7</vt:lpstr>
      <vt:lpstr>Diapositiva 8</vt:lpstr>
      <vt:lpstr>Diapositiva 9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user</dc:creator>
  <cp:lastModifiedBy>user</cp:lastModifiedBy>
  <cp:revision>7</cp:revision>
  <dcterms:created xsi:type="dcterms:W3CDTF">2011-10-05T18:26:29Z</dcterms:created>
  <dcterms:modified xsi:type="dcterms:W3CDTF">2011-10-06T01:26:58Z</dcterms:modified>
</cp:coreProperties>
</file>