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38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605086-42B3-4AED-AD91-CF47C88F3C1E}" type="datetimeFigureOut">
              <a:rPr lang="es-MX" smtClean="0"/>
              <a:t>05/10/2011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6664DE-C885-4DC2-91E2-70614D3C78D5}"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8B6664DE-C885-4DC2-91E2-70614D3C78D5}" type="slidenum">
              <a:rPr lang="es-MX" smtClean="0"/>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2" name="1 Marcador de pie de página"/>
          <p:cNvSpPr>
            <a:spLocks noGrp="1"/>
          </p:cNvSpPr>
          <p:nvPr>
            <p:ph type="ftr" sz="quarter" idx="11"/>
          </p:nvPr>
        </p:nvSpPr>
        <p:spPr/>
        <p:txBody>
          <a:bodyPr/>
          <a:lstStyle/>
          <a:p>
            <a:endParaRPr lang="es-MX"/>
          </a:p>
        </p:txBody>
      </p:sp>
      <p:sp>
        <p:nvSpPr>
          <p:cNvPr id="15" name="14 Marcador de número de diapositiva"/>
          <p:cNvSpPr>
            <a:spLocks noGrp="1"/>
          </p:cNvSpPr>
          <p:nvPr>
            <p:ph type="sldNum" sz="quarter" idx="12"/>
          </p:nvPr>
        </p:nvSpPr>
        <p:spPr>
          <a:xfrm>
            <a:off x="8229600" y="6473952"/>
            <a:ext cx="758952" cy="246888"/>
          </a:xfrm>
        </p:spPr>
        <p:txBody>
          <a:bodyPr/>
          <a:lstStyle/>
          <a:p>
            <a:fld id="{C3D92DC6-F52B-4C74-B960-432EBF00BE3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19" name="18 Marcador de pie de página"/>
          <p:cNvSpPr>
            <a:spLocks noGrp="1"/>
          </p:cNvSpPr>
          <p:nvPr>
            <p:ph type="ftr" sz="quarter" idx="11"/>
          </p:nvPr>
        </p:nvSpPr>
        <p:spPr>
          <a:xfrm>
            <a:off x="3581400" y="76200"/>
            <a:ext cx="2895600" cy="288925"/>
          </a:xfrm>
        </p:spPr>
        <p:txBody>
          <a:bodyPr/>
          <a:lstStyle/>
          <a:p>
            <a:endParaRPr lang="es-MX"/>
          </a:p>
        </p:txBody>
      </p:sp>
      <p:sp>
        <p:nvSpPr>
          <p:cNvPr id="16" name="15 Marcador de número de diapositiva"/>
          <p:cNvSpPr>
            <a:spLocks noGrp="1"/>
          </p:cNvSpPr>
          <p:nvPr>
            <p:ph type="sldNum" sz="quarter" idx="12"/>
          </p:nvPr>
        </p:nvSpPr>
        <p:spPr>
          <a:xfrm>
            <a:off x="8229600" y="6473952"/>
            <a:ext cx="758952" cy="246888"/>
          </a:xfrm>
        </p:spPr>
        <p:txBody>
          <a:bodyPr/>
          <a:lstStyle/>
          <a:p>
            <a:fld id="{C3D92DC6-F52B-4C74-B960-432EBF00BE3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11" name="10 Marcador de pie de página"/>
          <p:cNvSpPr>
            <a:spLocks noGrp="1"/>
          </p:cNvSpPr>
          <p:nvPr>
            <p:ph type="ftr" sz="quarter" idx="11"/>
          </p:nvPr>
        </p:nvSpPr>
        <p:spPr/>
        <p:txBody>
          <a:bodyPr/>
          <a:lstStyle/>
          <a:p>
            <a:endParaRPr lang="es-MX"/>
          </a:p>
        </p:txBody>
      </p:sp>
      <p:sp>
        <p:nvSpPr>
          <p:cNvPr id="16" name="15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10" name="9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229600" y="6477000"/>
            <a:ext cx="762000" cy="246888"/>
          </a:xfrm>
        </p:spPr>
        <p:txBody>
          <a:bodyPr/>
          <a:lstStyle/>
          <a:p>
            <a:fld id="{C3D92DC6-F52B-4C74-B960-432EBF00BE30}" type="slidenum">
              <a:rPr lang="es-MX" smtClean="0"/>
              <a:t>‹Nº›</a:t>
            </a:fld>
            <a:endParaRPr lang="es-MX"/>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21" name="20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24" name="23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29" name="28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A9C3BFA4-61DD-4140-B040-6BBF25EB7D83}" type="datetimeFigureOut">
              <a:rPr lang="es-MX" smtClean="0"/>
              <a:t>05/10/2011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31" name="30 Marcador de número de diapositiva"/>
          <p:cNvSpPr>
            <a:spLocks noGrp="1"/>
          </p:cNvSpPr>
          <p:nvPr>
            <p:ph type="sldNum" sz="quarter" idx="12"/>
          </p:nvPr>
        </p:nvSpPr>
        <p:spPr/>
        <p:txBody>
          <a:bodyPr/>
          <a:lstStyle/>
          <a:p>
            <a:fld id="{C3D92DC6-F52B-4C74-B960-432EBF00BE30}" type="slidenum">
              <a:rPr lang="es-MX" smtClean="0"/>
              <a:t>‹Nº›</a:t>
            </a:fld>
            <a:endParaRPr lang="es-MX"/>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9C3BFA4-61DD-4140-B040-6BBF25EB7D83}" type="datetimeFigureOut">
              <a:rPr lang="es-MX" smtClean="0"/>
              <a:t>05/10/2011</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3D92DC6-F52B-4C74-B960-432EBF00BE30}" type="slidenum">
              <a:rPr lang="es-MX" smtClean="0"/>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3" Type="http://schemas.openxmlformats.org/officeDocument/2006/relationships/slide" Target="slide3.xml"/><Relationship Id="rId7" Type="http://schemas.openxmlformats.org/officeDocument/2006/relationships/slide" Target="slide8.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332656"/>
            <a:ext cx="7992888" cy="923330"/>
          </a:xfrm>
          <a:prstGeom prst="rect">
            <a:avLst/>
          </a:prstGeom>
          <a:noFill/>
        </p:spPr>
        <p:txBody>
          <a:bodyPr wrap="square" rtlCol="0">
            <a:spAutoFit/>
          </a:bodyPr>
          <a:lstStyle/>
          <a:p>
            <a:pPr algn="ctr"/>
            <a:r>
              <a:rPr lang="es-ES_tradnl" b="1" dirty="0"/>
              <a:t>ACUERDO NUMERO 592 POR EL QUE SE ESTABLECE  LA ARTICULACION DE LA EDUCACION BASICA</a:t>
            </a:r>
            <a:endParaRPr lang="es-MX" b="1" dirty="0"/>
          </a:p>
          <a:p>
            <a:endParaRPr lang="es-MX" dirty="0"/>
          </a:p>
        </p:txBody>
      </p:sp>
      <p:sp>
        <p:nvSpPr>
          <p:cNvPr id="5" name="4 CuadroTexto"/>
          <p:cNvSpPr txBox="1"/>
          <p:nvPr/>
        </p:nvSpPr>
        <p:spPr>
          <a:xfrm>
            <a:off x="251520" y="908720"/>
            <a:ext cx="8892480" cy="7294305"/>
          </a:xfrm>
          <a:prstGeom prst="rect">
            <a:avLst/>
          </a:prstGeom>
          <a:noFill/>
        </p:spPr>
        <p:txBody>
          <a:bodyPr wrap="square" rtlCol="0">
            <a:spAutoFit/>
          </a:bodyPr>
          <a:lstStyle/>
          <a:p>
            <a:pPr algn="ctr"/>
            <a:r>
              <a:rPr lang="es-MX" dirty="0" smtClean="0"/>
              <a:t>19 de agosto de 2011</a:t>
            </a:r>
          </a:p>
          <a:p>
            <a:pPr algn="ctr"/>
            <a:r>
              <a:rPr lang="es-MX" dirty="0" smtClean="0"/>
              <a:t>Considerando  (antecedentes)</a:t>
            </a:r>
          </a:p>
          <a:p>
            <a:pPr algn="ctr"/>
            <a:endParaRPr lang="es-MX" b="1" dirty="0" smtClean="0"/>
          </a:p>
          <a:p>
            <a:r>
              <a:rPr lang="es-MX" b="1" dirty="0" smtClean="0">
                <a:hlinkClick r:id="" action="ppaction://hlinkshowjump?jump=nextslide"/>
              </a:rPr>
              <a:t>Art. 3ero constitucional </a:t>
            </a:r>
            <a:r>
              <a:rPr lang="es-MX" dirty="0" smtClean="0"/>
              <a:t>en lo que refiere a las obligaciones del estado para desarrollar las facultades del ser humano.</a:t>
            </a:r>
            <a:endParaRPr lang="es-MX" dirty="0"/>
          </a:p>
          <a:p>
            <a:r>
              <a:rPr lang="es-MX" b="1" dirty="0" smtClean="0">
                <a:hlinkClick r:id="rId3" action="ppaction://hlinksldjump"/>
              </a:rPr>
              <a:t>Art. 2 do Constitucional</a:t>
            </a:r>
            <a:r>
              <a:rPr lang="es-MX" b="1" dirty="0" smtClean="0"/>
              <a:t> </a:t>
            </a:r>
            <a:r>
              <a:rPr lang="es-MX" dirty="0" smtClean="0"/>
              <a:t>referente composición de una nación </a:t>
            </a:r>
            <a:r>
              <a:rPr lang="es-MX" dirty="0" err="1" smtClean="0"/>
              <a:t>pluricultural</a:t>
            </a:r>
            <a:endParaRPr lang="es-MX" dirty="0" smtClean="0"/>
          </a:p>
          <a:p>
            <a:endParaRPr lang="es-MX" dirty="0" smtClean="0"/>
          </a:p>
          <a:p>
            <a:r>
              <a:rPr lang="es-MX" b="1" dirty="0" smtClean="0">
                <a:hlinkClick r:id="rId4" action="ppaction://hlinksldjump"/>
              </a:rPr>
              <a:t>Ley General de educación  </a:t>
            </a:r>
            <a:r>
              <a:rPr lang="es-MX" dirty="0" smtClean="0"/>
              <a:t>lo que se refiere a las atribuciones que tiene la autoridad educativa federal para determinar los planes y programas.</a:t>
            </a:r>
          </a:p>
          <a:p>
            <a:endParaRPr lang="es-MX" dirty="0"/>
          </a:p>
          <a:p>
            <a:r>
              <a:rPr lang="es-MX" b="1" dirty="0" smtClean="0">
                <a:hlinkClick r:id="rId5" action="ppaction://hlinksldjump"/>
              </a:rPr>
              <a:t>Ley general de derechos lingüísticos de pueblos indígena</a:t>
            </a:r>
            <a:r>
              <a:rPr lang="es-MX" dirty="0" smtClean="0">
                <a:hlinkClick r:id="rId5" action="ppaction://hlinksldjump"/>
              </a:rPr>
              <a:t>s</a:t>
            </a:r>
            <a:endParaRPr lang="es-MX" dirty="0" smtClean="0"/>
          </a:p>
          <a:p>
            <a:endParaRPr lang="es-MX" dirty="0"/>
          </a:p>
          <a:p>
            <a:r>
              <a:rPr lang="es-MX" b="1" dirty="0" smtClean="0">
                <a:hlinkClick r:id="rId6" action="ppaction://hlinksldjump"/>
              </a:rPr>
              <a:t>Plan Nacional de desarrollo 2007 – 2012 </a:t>
            </a:r>
            <a:r>
              <a:rPr lang="es-MX" dirty="0" smtClean="0"/>
              <a:t>Referente igualdad de oportunidades, elevar la calidad educativa y la necesidad actualizar los programas  </a:t>
            </a:r>
          </a:p>
          <a:p>
            <a:endParaRPr lang="es-MX" dirty="0"/>
          </a:p>
          <a:p>
            <a:r>
              <a:rPr lang="es-MX" b="1" dirty="0" smtClean="0">
                <a:hlinkClick r:id="rId6" action="ppaction://hlinksldjump"/>
              </a:rPr>
              <a:t>Programa sectorial</a:t>
            </a:r>
            <a:r>
              <a:rPr lang="es-MX" b="1" dirty="0" smtClean="0"/>
              <a:t> </a:t>
            </a:r>
          </a:p>
          <a:p>
            <a:endParaRPr lang="es-MX" dirty="0"/>
          </a:p>
          <a:p>
            <a:r>
              <a:rPr lang="es-MX" b="1" dirty="0" smtClean="0">
                <a:hlinkClick r:id="rId7" action="ppaction://hlinksldjump"/>
              </a:rPr>
              <a:t>Alianza por la calidad de la educación </a:t>
            </a:r>
            <a:r>
              <a:rPr lang="es-MX" dirty="0"/>
              <a:t> </a:t>
            </a:r>
            <a:r>
              <a:rPr lang="es-MX" dirty="0" smtClean="0"/>
              <a:t>15 de mayo de 2008 SEP – SNTE reformar los enfoques , asignaturas y contenidos de </a:t>
            </a:r>
            <a:r>
              <a:rPr lang="es-MX" dirty="0" err="1" smtClean="0"/>
              <a:t>basica</a:t>
            </a:r>
            <a:r>
              <a:rPr lang="es-MX" dirty="0" smtClean="0"/>
              <a:t> </a:t>
            </a:r>
            <a:r>
              <a:rPr lang="es-MX" dirty="0" err="1" smtClean="0"/>
              <a:t>asi</a:t>
            </a:r>
            <a:r>
              <a:rPr lang="es-MX" dirty="0" smtClean="0"/>
              <a:t> como la enseñanza del idioma ingles</a:t>
            </a:r>
            <a:endParaRPr lang="es-MX" b="1" dirty="0" smtClean="0"/>
          </a:p>
          <a:p>
            <a:endParaRPr lang="es-MX" dirty="0"/>
          </a:p>
          <a:p>
            <a:r>
              <a:rPr lang="es-ES" b="1" dirty="0" smtClean="0">
                <a:hlinkClick r:id="rId8" action="ppaction://hlinksldjump"/>
              </a:rPr>
              <a:t>Reforma Integral de la Educación Básica</a:t>
            </a:r>
            <a:r>
              <a:rPr lang="es-ES" b="1" dirty="0" smtClean="0"/>
              <a:t> </a:t>
            </a:r>
            <a:r>
              <a:rPr lang="es-ES" dirty="0" smtClean="0"/>
              <a:t>acuerdo 348 </a:t>
            </a:r>
            <a:r>
              <a:rPr lang="es-ES" dirty="0" err="1" smtClean="0"/>
              <a:t>prescolar</a:t>
            </a:r>
            <a:r>
              <a:rPr lang="es-ES" dirty="0" smtClean="0"/>
              <a:t> 384 secundaria 494 540</a:t>
            </a:r>
            <a:endParaRPr lang="es-MX" b="1" dirty="0" smtClean="0"/>
          </a:p>
          <a:p>
            <a:endParaRPr lang="es-MX" dirty="0"/>
          </a:p>
          <a:p>
            <a:endParaRPr lang="es-MX" dirty="0" smtClean="0"/>
          </a:p>
          <a:p>
            <a:endParaRPr lang="es-MX" dirty="0" smtClean="0"/>
          </a:p>
          <a:p>
            <a:endParaRPr lang="es-MX" dirty="0" smtClean="0"/>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124744"/>
            <a:ext cx="8596064" cy="5112568"/>
          </a:xfrm>
        </p:spPr>
        <p:txBody>
          <a:bodyPr>
            <a:normAutofit/>
          </a:bodyPr>
          <a:lstStyle/>
          <a:p>
            <a:pPr algn="just"/>
            <a:r>
              <a:rPr lang="es-ES" dirty="0" smtClean="0"/>
              <a:t>Que el artículo 3° de la Constitución Política de los Estados Unidos Mexicanos establece que la educación que imparta el Estado tenderá a desarrollar armónicamente todas las facultades del ser humano y fomentará en él, a la vez, el amor a la Patria, el respeto a los derechos humanos y la conciencia de la solidaridad internacional, en la independencia y en la justicia, y basada en los resultados del progreso científico</a:t>
            </a:r>
            <a:r>
              <a:rPr lang="es-ES" dirty="0" smtClean="0"/>
              <a:t>; </a:t>
            </a:r>
            <a:endParaRPr lang="es-MX" dirty="0" smtClean="0"/>
          </a:p>
          <a:p>
            <a:endParaRPr lang="es-MX" dirty="0"/>
          </a:p>
        </p:txBody>
      </p:sp>
      <p:sp>
        <p:nvSpPr>
          <p:cNvPr id="4" name="3 CuadroTexto"/>
          <p:cNvSpPr txBox="1"/>
          <p:nvPr/>
        </p:nvSpPr>
        <p:spPr>
          <a:xfrm>
            <a:off x="899592" y="188640"/>
            <a:ext cx="7560840" cy="523220"/>
          </a:xfrm>
          <a:prstGeom prst="rect">
            <a:avLst/>
          </a:prstGeom>
          <a:noFill/>
        </p:spPr>
        <p:txBody>
          <a:bodyPr wrap="square" rtlCol="0">
            <a:spAutoFit/>
          </a:bodyPr>
          <a:lstStyle/>
          <a:p>
            <a:r>
              <a:rPr lang="es-MX" sz="2800" b="1" dirty="0" smtClean="0"/>
              <a:t>Art 3ero CONSTITUCIONAL</a:t>
            </a:r>
            <a:endParaRPr lang="es-MX" sz="2800" b="1" dirty="0"/>
          </a:p>
        </p:txBody>
      </p:sp>
      <p:pic>
        <p:nvPicPr>
          <p:cNvPr id="1026" name="Picture 2" descr="C:\Program Files (x86)\Microsoft Office\MEDIA\CAGCAT10\j0251301.wmf">
            <a:hlinkClick r:id="" action="ppaction://hlinkshowjump?jump=firstslide"/>
          </p:cNvPr>
          <p:cNvPicPr>
            <a:picLocks noChangeAspect="1" noChangeArrowheads="1"/>
          </p:cNvPicPr>
          <p:nvPr/>
        </p:nvPicPr>
        <p:blipFill>
          <a:blip r:embed="rId2" cstate="print"/>
          <a:srcRect/>
          <a:stretch>
            <a:fillRect/>
          </a:stretch>
        </p:blipFill>
        <p:spPr bwMode="auto">
          <a:xfrm>
            <a:off x="4427984" y="5445224"/>
            <a:ext cx="913486" cy="7699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Art. 2° constitucional</a:t>
            </a:r>
            <a:endParaRPr lang="es-MX" dirty="0"/>
          </a:p>
        </p:txBody>
      </p:sp>
      <p:sp>
        <p:nvSpPr>
          <p:cNvPr id="3" name="2 Marcador de contenido"/>
          <p:cNvSpPr>
            <a:spLocks noGrp="1"/>
          </p:cNvSpPr>
          <p:nvPr>
            <p:ph idx="1"/>
          </p:nvPr>
        </p:nvSpPr>
        <p:spPr/>
        <p:txBody>
          <a:bodyPr/>
          <a:lstStyle/>
          <a:p>
            <a:pPr algn="just"/>
            <a:r>
              <a:rPr lang="es-ES" dirty="0" smtClean="0"/>
              <a:t>Que el artículo 2° constitucional señala que la Nación Mexicana tiene una composición </a:t>
            </a:r>
            <a:r>
              <a:rPr lang="es-ES" dirty="0" err="1" smtClean="0"/>
              <a:t>pluricultural</a:t>
            </a:r>
            <a:r>
              <a:rPr lang="es-ES" dirty="0" smtClean="0"/>
              <a:t> y que la Federación, los Estados y los Municipios tienen la obligación de garantizar e incrementar los niveles de escolaridad, favoreciendo la educación bilingüe e intercultural de los pueblos y comunidades </a:t>
            </a:r>
            <a:r>
              <a:rPr lang="es-ES" dirty="0" smtClean="0"/>
              <a:t>indígenas </a:t>
            </a:r>
            <a:endParaRPr lang="es-MX" dirty="0"/>
          </a:p>
        </p:txBody>
      </p:sp>
      <p:pic>
        <p:nvPicPr>
          <p:cNvPr id="4" name="Picture 2" descr="C:\Program Files (x86)\Microsoft Office\MEDIA\CAGCAT10\j0251301.wmf">
            <a:hlinkClick r:id="" action="ppaction://hlinkshowjump?jump=firstslide"/>
          </p:cNvPr>
          <p:cNvPicPr>
            <a:picLocks noChangeAspect="1" noChangeArrowheads="1"/>
          </p:cNvPicPr>
          <p:nvPr/>
        </p:nvPicPr>
        <p:blipFill>
          <a:blip r:embed="rId2" cstate="print"/>
          <a:srcRect/>
          <a:stretch>
            <a:fillRect/>
          </a:stretch>
        </p:blipFill>
        <p:spPr bwMode="auto">
          <a:xfrm>
            <a:off x="4427984" y="5445224"/>
            <a:ext cx="913486" cy="7699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10531"/>
            <a:ext cx="8686800" cy="5747469"/>
          </a:xfrm>
        </p:spPr>
        <p:txBody>
          <a:bodyPr>
            <a:normAutofit fontScale="92500" lnSpcReduction="20000"/>
          </a:bodyPr>
          <a:lstStyle/>
          <a:p>
            <a:pPr algn="just"/>
            <a:r>
              <a:rPr lang="es-ES" dirty="0" smtClean="0"/>
              <a:t>Ley General de Educación confiere a la autoridad educativa federal, entre otras atribuciones exclusivas, la de determinar para toda la República los planes y programas de estudio, entre otros, para la educación preescolar, la primaria y la secundaria; elaborar y mantener actualizados los libros de texto gratuitos; fijar lineamientos generales para el uso de material educativo para dichos niveles educativos; regular un sistema nacional de créditos, revalidación y de equivalencias, así como las necesarias para garantizar el carácter nacional de la Educación Básica y las demás que con tal carácter establezcan la propia Ley y otras disposiciones aplicables;</a:t>
            </a:r>
            <a:endParaRPr lang="es-MX" dirty="0" smtClean="0"/>
          </a:p>
          <a:p>
            <a:endParaRPr lang="es-MX" dirty="0"/>
          </a:p>
        </p:txBody>
      </p:sp>
      <p:sp>
        <p:nvSpPr>
          <p:cNvPr id="4" name="3 CuadroTexto"/>
          <p:cNvSpPr txBox="1"/>
          <p:nvPr/>
        </p:nvSpPr>
        <p:spPr>
          <a:xfrm>
            <a:off x="1043608" y="188640"/>
            <a:ext cx="7344816" cy="400110"/>
          </a:xfrm>
          <a:prstGeom prst="rect">
            <a:avLst/>
          </a:prstGeom>
          <a:noFill/>
        </p:spPr>
        <p:txBody>
          <a:bodyPr wrap="square" rtlCol="0">
            <a:spAutoFit/>
          </a:bodyPr>
          <a:lstStyle/>
          <a:p>
            <a:r>
              <a:rPr lang="es-MX" sz="2000" dirty="0" smtClean="0"/>
              <a:t>LEY GENERAL DE EDUCACION</a:t>
            </a:r>
            <a:endParaRPr lang="es-MX" sz="2000" dirty="0"/>
          </a:p>
        </p:txBody>
      </p:sp>
      <p:pic>
        <p:nvPicPr>
          <p:cNvPr id="5" name="Picture 2" descr="C:\Program Files (x86)\Microsoft Office\MEDIA\CAGCAT10\j0251301.wmf">
            <a:hlinkClick r:id="" action="ppaction://hlinkshowjump?jump=firstslide"/>
          </p:cNvPr>
          <p:cNvPicPr>
            <a:picLocks noChangeAspect="1" noChangeArrowheads="1"/>
          </p:cNvPicPr>
          <p:nvPr/>
        </p:nvPicPr>
        <p:blipFill>
          <a:blip r:embed="rId2" cstate="print"/>
          <a:srcRect/>
          <a:stretch>
            <a:fillRect/>
          </a:stretch>
        </p:blipFill>
        <p:spPr bwMode="auto">
          <a:xfrm>
            <a:off x="7524328" y="260648"/>
            <a:ext cx="913486" cy="7699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Ley General de Derechos Lingüísticos</a:t>
            </a:r>
            <a:endParaRPr lang="es-MX" dirty="0"/>
          </a:p>
        </p:txBody>
      </p:sp>
      <p:sp>
        <p:nvSpPr>
          <p:cNvPr id="3" name="2 Marcador de contenido"/>
          <p:cNvSpPr>
            <a:spLocks noGrp="1"/>
          </p:cNvSpPr>
          <p:nvPr>
            <p:ph idx="1"/>
          </p:nvPr>
        </p:nvSpPr>
        <p:spPr/>
        <p:txBody>
          <a:bodyPr>
            <a:normAutofit fontScale="85000" lnSpcReduction="20000"/>
          </a:bodyPr>
          <a:lstStyle/>
          <a:p>
            <a:pPr algn="just"/>
            <a:r>
              <a:rPr lang="es-ES" dirty="0" smtClean="0"/>
              <a:t>Que la Ley General de Derechos Lingüísticos de los Pueblos Indígenas establece que las lenguas indígenas son parte integrante del patrimonio cultural y lingüístico nacional y que las lenguas indígenas que se reconozcan en los términos de dicha Ley y el español son lenguas nacionales, por lo que las autoridades educativas federales y las entidades federativas garantizarán que la población indígena tenga acceso a la educación obligatoria bilingüe e intercultural, y que los profesores que atiendan la Educación Básica bilingüe en comunidades indígenas hablen y escriban la lengua del lugar y conozcan la cultura del pueblo indígena de que se trate;</a:t>
            </a:r>
            <a:endParaRPr lang="es-MX" dirty="0" smtClean="0"/>
          </a:p>
          <a:p>
            <a:endParaRPr lang="es-MX" dirty="0"/>
          </a:p>
        </p:txBody>
      </p:sp>
      <p:pic>
        <p:nvPicPr>
          <p:cNvPr id="4" name="Picture 2" descr="C:\Program Files (x86)\Microsoft Office\MEDIA\CAGCAT10\j0251301.wmf">
            <a:hlinkClick r:id="" action="ppaction://hlinkshowjump?jump=firstslide"/>
          </p:cNvPr>
          <p:cNvPicPr>
            <a:picLocks noChangeAspect="1" noChangeArrowheads="1"/>
          </p:cNvPicPr>
          <p:nvPr/>
        </p:nvPicPr>
        <p:blipFill>
          <a:blip r:embed="rId2" cstate="print"/>
          <a:srcRect/>
          <a:stretch>
            <a:fillRect/>
          </a:stretch>
        </p:blipFill>
        <p:spPr bwMode="auto">
          <a:xfrm>
            <a:off x="4427984" y="5589240"/>
            <a:ext cx="913486" cy="7699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Plan Nacional de Desarrollo 2007-2012</a:t>
            </a:r>
            <a:endParaRPr lang="es-MX" dirty="0"/>
          </a:p>
        </p:txBody>
      </p:sp>
      <p:sp>
        <p:nvSpPr>
          <p:cNvPr id="3" name="2 Marcador de contenido"/>
          <p:cNvSpPr>
            <a:spLocks noGrp="1"/>
          </p:cNvSpPr>
          <p:nvPr>
            <p:ph idx="1"/>
          </p:nvPr>
        </p:nvSpPr>
        <p:spPr/>
        <p:txBody>
          <a:bodyPr>
            <a:normAutofit fontScale="92500" lnSpcReduction="20000"/>
          </a:bodyPr>
          <a:lstStyle/>
          <a:p>
            <a:r>
              <a:rPr lang="es-ES" dirty="0" smtClean="0"/>
              <a:t>el Plan Nacional de Desarrollo 2007-2012 en su eje 3, “Igualdad de Oportunidades”, objetivo 9, “Elevar la calidad educativa”, establece en su estrategia 9.3 la necesidad de actualizar los programas de estudio, sus contenidos, materiales y métodos para elevar su pertinencia y relevancia en el desarrollo integral de los estudiantes, y fomentar en éstos el desarrollo de valores, habilidades y competencias para mejorar su productividad y competitividad al insertarse en la vida económica;</a:t>
            </a:r>
            <a:endParaRPr lang="es-MX" dirty="0" smtClean="0"/>
          </a:p>
          <a:p>
            <a:pPr algn="just"/>
            <a:endParaRPr lang="es-MX" dirty="0"/>
          </a:p>
        </p:txBody>
      </p:sp>
      <p:pic>
        <p:nvPicPr>
          <p:cNvPr id="4" name="Picture 2" descr="C:\Program Files (x86)\Microsoft Office\MEDIA\CAGCAT10\j0251301.wmf">
            <a:hlinkClick r:id="" action="ppaction://hlinkshowjump?jump=firstslide"/>
          </p:cNvPr>
          <p:cNvPicPr>
            <a:picLocks noChangeAspect="1" noChangeArrowheads="1"/>
          </p:cNvPicPr>
          <p:nvPr/>
        </p:nvPicPr>
        <p:blipFill>
          <a:blip r:embed="rId2" cstate="print"/>
          <a:srcRect/>
          <a:stretch>
            <a:fillRect/>
          </a:stretch>
        </p:blipFill>
        <p:spPr bwMode="auto">
          <a:xfrm>
            <a:off x="4427984" y="5445224"/>
            <a:ext cx="913486" cy="7699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04664"/>
            <a:ext cx="9144000" cy="648072"/>
          </a:xfrm>
        </p:spPr>
        <p:txBody>
          <a:bodyPr>
            <a:normAutofit/>
          </a:bodyPr>
          <a:lstStyle/>
          <a:p>
            <a:pPr algn="ctr"/>
            <a:r>
              <a:rPr lang="es-ES" sz="2800" dirty="0" smtClean="0"/>
              <a:t>Programa Sectorial de Educación 2007-2012</a:t>
            </a:r>
            <a:endParaRPr lang="es-MX" sz="2800" dirty="0"/>
          </a:p>
        </p:txBody>
      </p:sp>
      <p:sp>
        <p:nvSpPr>
          <p:cNvPr id="3" name="2 Marcador de contenido"/>
          <p:cNvSpPr>
            <a:spLocks noGrp="1"/>
          </p:cNvSpPr>
          <p:nvPr>
            <p:ph idx="1"/>
          </p:nvPr>
        </p:nvSpPr>
        <p:spPr/>
        <p:txBody>
          <a:bodyPr>
            <a:normAutofit fontScale="85000" lnSpcReduction="20000"/>
          </a:bodyPr>
          <a:lstStyle/>
          <a:p>
            <a:r>
              <a:rPr lang="es-ES" dirty="0" smtClean="0"/>
              <a:t>Programa Sectorial de Educación 2007-2012 en su objetivo 1, “Elevar la calidad de la educación para que los estudiantes mejoren su nivel de logro educativo, cuenten con medios para tener acceso a un mayor bienestar y contribuyan al desarrollo nacional”, bajo el rubro de Educación Básica, estrategia 1.1, señala la necesidad de realizar una Reforma Integral de la Educación Básica, centrada en la adopción de un modelo educativo basado en competencias, que responda a las necesidades de desarrollo de México en el siglo XXI, estableciendo, entre otras líneas de acción, la de asegurar que los planes y programas de estudio estén dirigidos al desarrollo de </a:t>
            </a:r>
            <a:r>
              <a:rPr lang="es-ES" dirty="0" smtClean="0"/>
              <a:t>competencias</a:t>
            </a:r>
          </a:p>
          <a:p>
            <a:endParaRPr lang="es-MX" dirty="0"/>
          </a:p>
        </p:txBody>
      </p:sp>
      <p:pic>
        <p:nvPicPr>
          <p:cNvPr id="4" name="Picture 2" descr="C:\Program Files (x86)\Microsoft Office\MEDIA\CAGCAT10\j0251301.wmf">
            <a:hlinkClick r:id="" action="ppaction://hlinkshowjump?jump=firstslide"/>
          </p:cNvPr>
          <p:cNvPicPr>
            <a:picLocks noChangeAspect="1" noChangeArrowheads="1"/>
          </p:cNvPicPr>
          <p:nvPr/>
        </p:nvPicPr>
        <p:blipFill>
          <a:blip r:embed="rId2" cstate="print"/>
          <a:srcRect/>
          <a:stretch>
            <a:fillRect/>
          </a:stretch>
        </p:blipFill>
        <p:spPr bwMode="auto">
          <a:xfrm>
            <a:off x="4283968" y="5805264"/>
            <a:ext cx="913486" cy="7699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Alianza por la Calidad de la Educación</a:t>
            </a:r>
            <a:endParaRPr lang="es-MX" dirty="0"/>
          </a:p>
        </p:txBody>
      </p:sp>
      <p:sp>
        <p:nvSpPr>
          <p:cNvPr id="3" name="2 Marcador de contenido"/>
          <p:cNvSpPr>
            <a:spLocks noGrp="1"/>
          </p:cNvSpPr>
          <p:nvPr>
            <p:ph idx="1"/>
          </p:nvPr>
        </p:nvSpPr>
        <p:spPr/>
        <p:txBody>
          <a:bodyPr>
            <a:normAutofit fontScale="85000" lnSpcReduction="20000"/>
          </a:bodyPr>
          <a:lstStyle/>
          <a:p>
            <a:r>
              <a:rPr lang="es-ES" dirty="0" smtClean="0"/>
              <a:t>la Alianza por la Calidad de la Educación, suscrita el 15 de mayo de 2008 entre el Gobierno Federal y los maestros de México representados por el Sindicato Nacional de Trabajadores de la Educación (SNTE), se acordó impulsar la reforma de los enfoques, asignaturas y contenidos de la Educación Básica, así como la enseñanza del idioma inglés desde preescolar y la promoción de la interculturalidad; garantizar la atención de niños con necesidades educativas especiales, con o sin discapacidad, aptitudes sobresalientes, así como articular el Sistema Nacional de Evaluación para que, a partir del establecimiento de Estándares de </a:t>
            </a:r>
            <a:r>
              <a:rPr lang="es-ES" dirty="0" smtClean="0"/>
              <a:t>Desempeño</a:t>
            </a:r>
            <a:endParaRPr lang="es-MX" dirty="0"/>
          </a:p>
        </p:txBody>
      </p:sp>
      <p:pic>
        <p:nvPicPr>
          <p:cNvPr id="5" name="Picture 2" descr="C:\Program Files (x86)\Microsoft Office\MEDIA\CAGCAT10\j0251301.wmf">
            <a:hlinkClick r:id="" action="ppaction://hlinkshowjump?jump=firstslide"/>
          </p:cNvPr>
          <p:cNvPicPr>
            <a:picLocks noChangeAspect="1" noChangeArrowheads="1"/>
          </p:cNvPicPr>
          <p:nvPr/>
        </p:nvPicPr>
        <p:blipFill>
          <a:blip r:embed="rId2" cstate="print"/>
          <a:srcRect/>
          <a:stretch>
            <a:fillRect/>
          </a:stretch>
        </p:blipFill>
        <p:spPr bwMode="auto">
          <a:xfrm>
            <a:off x="4355976" y="5589240"/>
            <a:ext cx="913486" cy="7699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686800" cy="838200"/>
          </a:xfrm>
        </p:spPr>
        <p:txBody>
          <a:bodyPr>
            <a:normAutofit fontScale="90000"/>
          </a:bodyPr>
          <a:lstStyle/>
          <a:p>
            <a:r>
              <a:rPr lang="es-ES" dirty="0" smtClean="0"/>
              <a:t>Reforma Integral de la Educación Básica</a:t>
            </a:r>
            <a:endParaRPr lang="es-MX" dirty="0"/>
          </a:p>
        </p:txBody>
      </p:sp>
      <p:sp>
        <p:nvSpPr>
          <p:cNvPr id="3" name="2 Marcador de contenido"/>
          <p:cNvSpPr>
            <a:spLocks noGrp="1"/>
          </p:cNvSpPr>
          <p:nvPr>
            <p:ph idx="1"/>
          </p:nvPr>
        </p:nvSpPr>
        <p:spPr>
          <a:xfrm>
            <a:off x="107504" y="1196752"/>
            <a:ext cx="9036496" cy="6165304"/>
          </a:xfrm>
        </p:spPr>
        <p:txBody>
          <a:bodyPr>
            <a:normAutofit fontScale="77500" lnSpcReduction="20000"/>
          </a:bodyPr>
          <a:lstStyle/>
          <a:p>
            <a:pPr algn="just"/>
            <a:r>
              <a:rPr lang="es-ES" dirty="0" smtClean="0"/>
              <a:t>Reforma Integral de la Educación Básica, el Acuerdo 348 determinó el Programa de Educación Preescolar, el 384 estableció el nuevo Plan y programas de estudio para la educación secundaria, y los diversos 494 y 540 actualizaron el Acuerdo 181 por el que se establecen el Plan y los programas de estudio para la educación primaria, en lo que concierne a los programas de estudio de 1° y 6° grados, así como 2° y 5° grados, publicados, respectivamente, en el </a:t>
            </a:r>
            <a:r>
              <a:rPr lang="es-ES" i="1" dirty="0" smtClean="0"/>
              <a:t>Diario Oficial de la Federación</a:t>
            </a:r>
            <a:r>
              <a:rPr lang="es-ES" dirty="0" smtClean="0"/>
              <a:t> con fechas 27 de octubre de 2004, 26 de mayo de 2006, 7 de septiembre de 2009, y 20 de agosto de 2010;</a:t>
            </a:r>
            <a:endParaRPr lang="es-MX" dirty="0" smtClean="0"/>
          </a:p>
          <a:p>
            <a:pPr algn="just"/>
            <a:r>
              <a:rPr lang="es-ES" dirty="0" smtClean="0"/>
              <a:t>Que para concluir el proceso de la Reforma Integral de la Educación Básica es necesario contar con un currículo integrado, coherente, pertinente, nacional en su concepción y flexible en su desarrollo; orientado a superar los desafíos del sistema educativo nacional; abierto a la innovación y a la actualización continua; gradual y progresivo, y capaz de articular, actualizar y dirigir la Educación Básica en todo el territorio nacional, he tenido a bien expedir el siguiente:</a:t>
            </a:r>
            <a:endParaRPr lang="es-MX" dirty="0" smtClean="0"/>
          </a:p>
          <a:p>
            <a:endParaRPr lang="es-MX"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95</TotalTime>
  <Words>1052</Words>
  <Application>Microsoft Office PowerPoint</Application>
  <PresentationFormat>Presentación en pantalla (4:3)</PresentationFormat>
  <Paragraphs>39</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Viajes</vt:lpstr>
      <vt:lpstr>Diapositiva 1</vt:lpstr>
      <vt:lpstr>Diapositiva 2</vt:lpstr>
      <vt:lpstr>Art. 2° constitucional</vt:lpstr>
      <vt:lpstr>Diapositiva 4</vt:lpstr>
      <vt:lpstr>Ley General de Derechos Lingüísticos</vt:lpstr>
      <vt:lpstr>Plan Nacional de Desarrollo 2007-2012</vt:lpstr>
      <vt:lpstr>Programa Sectorial de Educación 2007-2012</vt:lpstr>
      <vt:lpstr>Alianza por la Calidad de la Educación</vt:lpstr>
      <vt:lpstr>Reforma Integral de la Educación Básica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12</cp:revision>
  <dcterms:created xsi:type="dcterms:W3CDTF">2011-10-05T16:09:51Z</dcterms:created>
  <dcterms:modified xsi:type="dcterms:W3CDTF">2011-10-05T17:45:13Z</dcterms:modified>
</cp:coreProperties>
</file>